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MontserratMedium-bold.fntdata"/><Relationship Id="rId21" Type="http://schemas.openxmlformats.org/officeDocument/2006/relationships/font" Target="fonts/MontserratMedium-regular.fntdata"/><Relationship Id="rId24" Type="http://schemas.openxmlformats.org/officeDocument/2006/relationships/font" Target="fonts/MontserratMedium-boldItalic.fntdata"/><Relationship Id="rId23" Type="http://schemas.openxmlformats.org/officeDocument/2006/relationships/font" Target="fonts/MontserratMedium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Bold-boldItalic.fntdata"/><Relationship Id="rId25" Type="http://schemas.openxmlformats.org/officeDocument/2006/relationships/font" Target="fonts/MontserratExtra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6bbe5ba71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6bbe5ba71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6bbe5ba71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6bbe5ba71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6bbe5ba71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6bbe5ba71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2902334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2902334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6bbe5ba71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6bbe5ba71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mrl.cs.vsb.cz/eyedatase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11460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 DROWSINESS DETECTION USING DEEP LEARNING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4219625" y="3437875"/>
            <a:ext cx="3455700" cy="11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CHANDU CHANDRA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SHAMBHAVI SOMPALLY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KALYAN KUMAR SAIEMPU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RAJASEKHAR CHINTHANIPPULA</a:t>
            </a:r>
            <a:endParaRPr/>
          </a:p>
        </p:txBody>
      </p:sp>
      <p:cxnSp>
        <p:nvCxnSpPr>
          <p:cNvPr id="160" name="Google Shape;160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5"/>
          <p:cNvSpPr txBox="1"/>
          <p:nvPr>
            <p:ph type="title"/>
          </p:nvPr>
        </p:nvSpPr>
        <p:spPr>
          <a:xfrm>
            <a:off x="938500" y="445025"/>
            <a:ext cx="46293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AND </a:t>
            </a:r>
            <a:r>
              <a:rPr lang="en"/>
              <a:t>CHALLENGES</a:t>
            </a:r>
            <a:endParaRPr/>
          </a:p>
        </p:txBody>
      </p:sp>
      <p:sp>
        <p:nvSpPr>
          <p:cNvPr id="220" name="Google Shape;220;p45"/>
          <p:cNvSpPr txBox="1"/>
          <p:nvPr>
            <p:ph idx="1" type="body"/>
          </p:nvPr>
        </p:nvSpPr>
        <p:spPr>
          <a:xfrm>
            <a:off x="885200" y="1543775"/>
            <a:ext cx="5368800" cy="30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Initially we have used VGG-16 which has given a very less accuracy of 72.64% so, we replaced it with Inception-v3 and after training the model with only one epoch we have got an accuracy of 89.84%. 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Then after setting five epochs we achieved an accuracy of  94.77%.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Model is performing good in daylight conditions and without spectacles when compared to low light and with spectacles.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226" name="Google Shape;226;p4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Instead of cascade classifier, For better feature extraction HOG</a:t>
            </a:r>
            <a:r>
              <a:rPr lang="en"/>
              <a:t>(Histogram of Oriented Gradients) or DLIB(It’s a landmark’s facial detector) can be used.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/>
          <p:nvPr>
            <p:ph idx="1" type="body"/>
          </p:nvPr>
        </p:nvSpPr>
        <p:spPr>
          <a:xfrm>
            <a:off x="2582250" y="2108400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/>
              <a:t>THANK YOU</a:t>
            </a:r>
            <a:endParaRPr b="1"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725300" y="1137050"/>
            <a:ext cx="5617500" cy="31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Numerous automatic driver sleepiness detection systems have been studied in recent years in academic and industrial research, but none are now employed extensively in day-to-day life due to excessive cost or insufficient effectiveness.</a:t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this project, we make an effort to address this issue by introducing a real-time driver drowsiness detection system that makes use of computer vision techniques to watch and analyze a driver's face and notify them when they start to nod off.</a:t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938500" y="1261450"/>
            <a:ext cx="53421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We have used dataset named MRL Eye dataset which consists of </a:t>
            </a:r>
            <a:r>
              <a:rPr lang="en"/>
              <a:t>84,898 images. This dataset includes low- and high-resolution infrared photos that were all taken under varied lightning situations and with various equipment.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Every image is annotated so that every number in the name of image describes the eye state and specifications.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LINK for dataset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http://mrl.cs.vsb.cz/eyedataset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938500" y="445025"/>
            <a:ext cx="46293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938500" y="1659275"/>
            <a:ext cx="5439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At first we created  two different folders named </a:t>
            </a:r>
            <a:r>
              <a:rPr lang="en"/>
              <a:t>closed</a:t>
            </a:r>
            <a:r>
              <a:rPr lang="en"/>
              <a:t> eyes and open eyes. With a small python code </a:t>
            </a:r>
            <a:r>
              <a:rPr lang="en"/>
              <a:t>separated all the images into the folders which are created </a:t>
            </a:r>
            <a:r>
              <a:rPr lang="en"/>
              <a:t>using shutil and other commands to copy and paste images.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Then again we created train and test folders. Train folder contains 20% of the close and open eyes, test folder contains 80% of the close and open eyes.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2" type="body"/>
          </p:nvPr>
        </p:nvSpPr>
        <p:spPr>
          <a:xfrm>
            <a:off x="4459475" y="1164325"/>
            <a:ext cx="41625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Here for this project we used INCEPTION-V3 model.</a:t>
            </a:r>
            <a:r>
              <a:rPr lang="en"/>
              <a:t> 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 is a convolutional neural network architecture of 48 layers deep from the Inception family called Inception-v3 includes a number of advances, including employing Label Smoothing, Factorized 7 x 7 convolutions, and the inclusion of an auxiliary classifer to transport label information lower down the network (along with the use of batch normalization for layers in the sidehead).</a:t>
            </a:r>
            <a:endParaRPr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32238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endParaRPr/>
          </a:p>
        </p:txBody>
      </p:sp>
      <p:pic>
        <p:nvPicPr>
          <p:cNvPr id="186" name="Google Shape;1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00" y="1164325"/>
            <a:ext cx="4154676" cy="2053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664500" y="364375"/>
            <a:ext cx="3697200" cy="6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MODEL TRAINING</a:t>
            </a:r>
            <a:endParaRPr/>
          </a:p>
        </p:txBody>
      </p:sp>
      <p:sp>
        <p:nvSpPr>
          <p:cNvPr id="192" name="Google Shape;192;p41"/>
          <p:cNvSpPr txBox="1"/>
          <p:nvPr>
            <p:ph idx="1" type="body"/>
          </p:nvPr>
        </p:nvSpPr>
        <p:spPr>
          <a:xfrm>
            <a:off x="664500" y="1172600"/>
            <a:ext cx="4816500" cy="19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 lessen the computational complexity, we added MaxPooling to the output of the inception v3 feature extractor. In order to avoid over-fitting and cut down on computational costs, a MaxPooling layer operates by down sampling the input and lowering its dimensionality.</a:t>
            </a:r>
            <a:endParaRPr/>
          </a:p>
        </p:txBody>
      </p:sp>
      <p:pic>
        <p:nvPicPr>
          <p:cNvPr id="193" name="Google Shape;1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825" y="3242475"/>
            <a:ext cx="6274649" cy="13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/>
          <p:nvPr>
            <p:ph idx="1" type="body"/>
          </p:nvPr>
        </p:nvSpPr>
        <p:spPr>
          <a:xfrm>
            <a:off x="938500" y="1659275"/>
            <a:ext cx="4946400" cy="30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Added ModelCheckpoint to save the model at where it found good accuracy among the epochs, EarlyStopping to reduce overfitting, and ReduceLROnPlateau to reduce the learning rate.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Overall, our model had a 94.77% accuracy but what is more significant is the consistent model performance in the different scenarios. </a:t>
            </a:r>
            <a:endParaRPr/>
          </a:p>
        </p:txBody>
      </p:sp>
      <p:sp>
        <p:nvSpPr>
          <p:cNvPr id="199" name="Google Shape;199;p42"/>
          <p:cNvSpPr txBox="1"/>
          <p:nvPr>
            <p:ph type="title"/>
          </p:nvPr>
        </p:nvSpPr>
        <p:spPr>
          <a:xfrm>
            <a:off x="611200" y="835200"/>
            <a:ext cx="36972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MODEL TRAINING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3"/>
          <p:cNvSpPr txBox="1"/>
          <p:nvPr>
            <p:ph type="title"/>
          </p:nvPr>
        </p:nvSpPr>
        <p:spPr>
          <a:xfrm>
            <a:off x="396600" y="187400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CAPTURE AND DETECTION</a:t>
            </a:r>
            <a:endParaRPr/>
          </a:p>
        </p:txBody>
      </p:sp>
      <p:sp>
        <p:nvSpPr>
          <p:cNvPr id="205" name="Google Shape;205;p43"/>
          <p:cNvSpPr txBox="1"/>
          <p:nvPr>
            <p:ph idx="1" type="body"/>
          </p:nvPr>
        </p:nvSpPr>
        <p:spPr>
          <a:xfrm>
            <a:off x="460150" y="933375"/>
            <a:ext cx="4946400" cy="23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For facial detection we used haarcascade which is </a:t>
            </a:r>
            <a:r>
              <a:rPr lang="en"/>
              <a:t>One of the popular algorithms for facial detection. It is computationally l</a:t>
            </a:r>
            <a:r>
              <a:rPr lang="en"/>
              <a:t>ess expensive, a fast algorithm, and gives high accuracy.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Additionally, a cascade classifier is applied, which is used to enable negative input (non-face) to be quickly discarded while investing more compute on promising or positive face-like regions. It greatly speeds up processing and improves workflow.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50" y="3295875"/>
            <a:ext cx="7115601" cy="15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12" name="Google Shape;2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79764"/>
            <a:ext cx="4157824" cy="251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474" y="294550"/>
            <a:ext cx="4157824" cy="2521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4"/>
          <p:cNvSpPr txBox="1"/>
          <p:nvPr>
            <p:ph type="title"/>
          </p:nvPr>
        </p:nvSpPr>
        <p:spPr>
          <a:xfrm>
            <a:off x="152400" y="1263675"/>
            <a:ext cx="39429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Whenever eyes are closed the score increase by 1 and whenever the score reaches 15 the alarm starts to ring.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